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57" r:id="rId5"/>
    <p:sldId id="258" r:id="rId6"/>
    <p:sldId id="266" r:id="rId7"/>
    <p:sldId id="261" r:id="rId8"/>
    <p:sldId id="262" r:id="rId9"/>
    <p:sldId id="263" r:id="rId10"/>
    <p:sldId id="267" r:id="rId11"/>
    <p:sldId id="270" r:id="rId12"/>
    <p:sldId id="273" r:id="rId13"/>
    <p:sldId id="268" r:id="rId14"/>
    <p:sldId id="269" r:id="rId15"/>
    <p:sldId id="271" r:id="rId16"/>
    <p:sldId id="264" r:id="rId17"/>
    <p:sldId id="265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9303D04-3614-42C4-BDBA-06544ACB4B1C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423D9C9-E393-4D70-A9FD-A93577917C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dirty="0" smtClean="0"/>
              <a:t>Работа в Автоматизированной информационной системе «Электронный детский сад»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Совещание руководителей образовательных учреждений </a:t>
            </a:r>
          </a:p>
          <a:p>
            <a:r>
              <a:rPr lang="ru-RU" dirty="0" smtClean="0"/>
              <a:t>26</a:t>
            </a:r>
            <a:r>
              <a:rPr lang="ru-RU" dirty="0" smtClean="0"/>
              <a:t>.10.2018 </a:t>
            </a:r>
            <a:r>
              <a:rPr lang="ru-RU" dirty="0" smtClean="0"/>
              <a:t>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075240" cy="1143000"/>
          </a:xfrm>
        </p:spPr>
        <p:txBody>
          <a:bodyPr>
            <a:noAutofit/>
          </a:bodyPr>
          <a:lstStyle/>
          <a:p>
            <a:r>
              <a:rPr lang="ru-RU" sz="2800" b="0" dirty="0" smtClean="0">
                <a:solidFill>
                  <a:srgbClr val="FF0000"/>
                </a:solidFill>
              </a:rPr>
              <a:t>Письмо МО и Н РТ от 18.03.2013 N 3323/13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Регламент работы пользователей в автоматизированной информационной системе «Электронный детский сад»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Пользователь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Должностное лицо, имеющее персонифицированный логин и пароль для доступа в Систему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Пользователями Системы являются: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dirty="0" smtClean="0">
                <a:solidFill>
                  <a:srgbClr val="FF0000"/>
                </a:solidFill>
              </a:rPr>
              <a:t>сотрудники УО </a:t>
            </a:r>
            <a:r>
              <a:rPr lang="en-US" dirty="0" smtClean="0">
                <a:solidFill>
                  <a:srgbClr val="FF0000"/>
                </a:solidFill>
              </a:rPr>
              <a:t>MP </a:t>
            </a:r>
            <a:r>
              <a:rPr lang="ru-RU" dirty="0" smtClean="0">
                <a:solidFill>
                  <a:srgbClr val="FF0000"/>
                </a:solidFill>
              </a:rPr>
              <a:t>РТ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>
                <a:solidFill>
                  <a:srgbClr val="FF0000"/>
                </a:solidFill>
              </a:rPr>
              <a:t>сотрудники УО (отдел образования);</a:t>
            </a:r>
          </a:p>
          <a:p>
            <a:pPr lvl="0"/>
            <a:r>
              <a:rPr lang="ru-RU" dirty="0" smtClean="0">
                <a:solidFill>
                  <a:srgbClr val="FF0000"/>
                </a:solidFill>
              </a:rPr>
              <a:t>сотрудники ДОУ;</a:t>
            </a:r>
          </a:p>
          <a:p>
            <a:pPr lvl="0"/>
            <a:r>
              <a:rPr lang="ru-RU" dirty="0" smtClean="0"/>
              <a:t>сотрудники МОиН РТ;</a:t>
            </a:r>
          </a:p>
          <a:p>
            <a:pPr lvl="0"/>
            <a:r>
              <a:rPr lang="ru-RU" dirty="0" smtClean="0"/>
              <a:t>сотрудники МИС РТ;</a:t>
            </a:r>
          </a:p>
          <a:p>
            <a:pPr lvl="0"/>
            <a:r>
              <a:rPr lang="ru-RU" dirty="0" smtClean="0"/>
              <a:t>сотрудники ЦИТ РТ;</a:t>
            </a:r>
          </a:p>
          <a:p>
            <a:pPr lvl="0"/>
            <a:r>
              <a:rPr lang="ru-RU" dirty="0" smtClean="0"/>
              <a:t>сотрудники Исполнителя;</a:t>
            </a:r>
          </a:p>
          <a:p>
            <a:r>
              <a:rPr lang="ru-RU" dirty="0" smtClean="0"/>
              <a:t>сотрудники органов государственной и муниципальной власти Республики Татарстан и иных организаций, которым в силу служебных обязанностей необходим доступ в Систему.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>
                <a:solidFill>
                  <a:srgbClr val="FF0000"/>
                </a:solidFill>
              </a:rPr>
              <a:t>В Системе предусмотрены следующие роли: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администратор Системы;</a:t>
            </a:r>
          </a:p>
          <a:p>
            <a:pPr lvl="0"/>
            <a:r>
              <a:rPr lang="ru-RU" dirty="0" smtClean="0"/>
              <a:t>администратор муниципального образования;</a:t>
            </a:r>
          </a:p>
          <a:p>
            <a:pPr lvl="0"/>
            <a:r>
              <a:rPr lang="ru-RU" dirty="0" smtClean="0">
                <a:solidFill>
                  <a:srgbClr val="FF0000"/>
                </a:solidFill>
              </a:rPr>
              <a:t>районный отдел образования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>
                <a:solidFill>
                  <a:srgbClr val="FF0000"/>
                </a:solidFill>
              </a:rPr>
              <a:t>заведующий ДОУ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министерство образования;</a:t>
            </a:r>
          </a:p>
          <a:p>
            <a:pPr lvl="0"/>
            <a:r>
              <a:rPr lang="ru-RU" dirty="0" smtClean="0"/>
              <a:t>сотрудник центра дистанционной поддержки.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Администратор системы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3200" dirty="0" err="1" smtClean="0"/>
              <a:t>Фазлеева</a:t>
            </a:r>
            <a:r>
              <a:rPr lang="ru-RU" sz="3200" dirty="0" smtClean="0"/>
              <a:t> </a:t>
            </a:r>
            <a:r>
              <a:rPr lang="ru-RU" sz="3200" dirty="0" err="1" smtClean="0"/>
              <a:t>Фаниса</a:t>
            </a:r>
            <a:r>
              <a:rPr lang="ru-RU" sz="3200" dirty="0" smtClean="0"/>
              <a:t> </a:t>
            </a:r>
            <a:r>
              <a:rPr lang="ru-RU" sz="3200" dirty="0" err="1" smtClean="0"/>
              <a:t>Рафаэловна</a:t>
            </a:r>
            <a:r>
              <a:rPr lang="ru-RU" sz="3200" dirty="0" smtClean="0"/>
              <a:t>, старший методист дистанционного образования ГУ РЦИМК </a:t>
            </a:r>
          </a:p>
          <a:p>
            <a:r>
              <a:rPr lang="ru-RU" sz="1600" dirty="0" smtClean="0"/>
              <a:t>(ГОСУДАРСТВЕННОЕ УЧРЕЖДЕНИЕ "РЕСПУБЛИКАНСКИЙ ЦЕНТР ИНФОРМАЦИОННО-МЕТОДИЧЕСКОГО ОБЕСПЕЧЕНИЯ И КОНТРОЛЯ В ОБЛАСТИ ОБРАЗОВАНИЯ</a:t>
            </a:r>
            <a:r>
              <a:rPr lang="ru-RU" sz="1600" dirty="0" smtClean="0"/>
              <a:t>)</a:t>
            </a:r>
          </a:p>
          <a:p>
            <a:r>
              <a:rPr lang="ru-RU" sz="1800" dirty="0" smtClean="0"/>
              <a:t>Телефон горячей линии: 525-70-50</a:t>
            </a:r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Права для  ДОСТУПА ПОЛЬЗОВАТЕЛЯМ СИСТЕМЫ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Заведующий ДОУ имеет возможность </a:t>
            </a:r>
            <a:r>
              <a:rPr lang="ru-RU" sz="2000" dirty="0" smtClean="0">
                <a:solidFill>
                  <a:srgbClr val="FF0000"/>
                </a:solidFill>
              </a:rPr>
              <a:t>зачислять и отчислять детей </a:t>
            </a:r>
            <a:r>
              <a:rPr lang="ru-RU" sz="2000" dirty="0" smtClean="0"/>
              <a:t>согласно Регламенту;</a:t>
            </a:r>
          </a:p>
          <a:p>
            <a:r>
              <a:rPr lang="ru-RU" sz="2000" dirty="0" smtClean="0"/>
              <a:t>Поддерживать </a:t>
            </a:r>
            <a:r>
              <a:rPr lang="ru-RU" sz="2000" dirty="0" smtClean="0">
                <a:solidFill>
                  <a:srgbClr val="FF0000"/>
                </a:solidFill>
              </a:rPr>
              <a:t>актуальную информацию </a:t>
            </a:r>
            <a:r>
              <a:rPr lang="ru-RU" sz="2000" dirty="0" smtClean="0"/>
              <a:t>о детском саде, группах и воспитанниках;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Зачислять детей</a:t>
            </a:r>
            <a:r>
              <a:rPr lang="ru-RU" sz="2000" dirty="0" smtClean="0"/>
              <a:t> только на основании опубликованных УО (отдел образования</a:t>
            </a:r>
            <a:r>
              <a:rPr lang="ru-RU" sz="2800" dirty="0" smtClean="0"/>
              <a:t>)</a:t>
            </a:r>
            <a:r>
              <a:rPr lang="ru-RU" sz="2800" dirty="0" smtClean="0">
                <a:solidFill>
                  <a:srgbClr val="FF0000"/>
                </a:solidFill>
              </a:rPr>
              <a:t>протоколов </a:t>
            </a:r>
            <a:r>
              <a:rPr lang="ru-RU" sz="2000" dirty="0" smtClean="0"/>
              <a:t>комплектования в течение 30 дней с момента направления  ребенка в детский сад;</a:t>
            </a:r>
          </a:p>
          <a:p>
            <a:pPr marL="274320" lvl="4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ru-RU" sz="2000" dirty="0" smtClean="0">
                <a:solidFill>
                  <a:srgbClr val="FF0000"/>
                </a:solidFill>
              </a:rPr>
              <a:t>Отчислять детей в связи с выпуском в школу </a:t>
            </a:r>
            <a:r>
              <a:rPr lang="ru-RU" sz="2000" dirty="0" smtClean="0"/>
              <a:t>при помощи кнопки «Отчислить», указав причину отчисления.</a:t>
            </a:r>
          </a:p>
          <a:p>
            <a:pPr marL="274320" lvl="4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ru-RU" sz="2000" dirty="0" smtClean="0"/>
              <a:t>По необходимым внесениям изменений в данные детей обращаться в отдел образования в </a:t>
            </a:r>
            <a:r>
              <a:rPr lang="ru-RU" sz="2000" dirty="0" smtClean="0">
                <a:solidFill>
                  <a:srgbClr val="FF0000"/>
                </a:solidFill>
              </a:rPr>
              <a:t>письменной форме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ОТВЕТСТВЕННОСТЬ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6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ru-RU" sz="2000" dirty="0" smtClean="0"/>
              <a:t>Ответственность должностных лиц наступает с момента </a:t>
            </a:r>
            <a:r>
              <a:rPr lang="ru-RU" sz="2000" dirty="0" smtClean="0">
                <a:solidFill>
                  <a:srgbClr val="FF0000"/>
                </a:solidFill>
              </a:rPr>
              <a:t>получения персональных логина и пароля</a:t>
            </a:r>
            <a:r>
              <a:rPr lang="ru-RU" sz="2000" dirty="0" smtClean="0"/>
              <a:t> для доступа в Систему.</a:t>
            </a:r>
          </a:p>
          <a:p>
            <a:pPr marL="274320" lvl="6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ru-RU" sz="2000" dirty="0" smtClean="0"/>
              <a:t>Каждый пользователь</a:t>
            </a:r>
            <a:r>
              <a:rPr lang="ru-RU" sz="2000" dirty="0" smtClean="0">
                <a:solidFill>
                  <a:srgbClr val="FF0000"/>
                </a:solidFill>
              </a:rPr>
              <a:t> несет персональную ответственность </a:t>
            </a:r>
            <a:r>
              <a:rPr lang="ru-RU" sz="2000" dirty="0" smtClean="0"/>
              <a:t>за действия в Системе под своей учетной записью и </a:t>
            </a:r>
            <a:r>
              <a:rPr lang="ru-RU" sz="2000" dirty="0" smtClean="0">
                <a:solidFill>
                  <a:srgbClr val="FF0000"/>
                </a:solidFill>
              </a:rPr>
              <a:t>отвечает за сохранность логина и пароля</a:t>
            </a:r>
            <a:r>
              <a:rPr lang="ru-RU" sz="2000" dirty="0" smtClean="0"/>
              <a:t> от Системы.</a:t>
            </a:r>
          </a:p>
          <a:p>
            <a:pPr marL="274320" lvl="6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ru-RU" sz="2000" dirty="0" smtClean="0"/>
              <a:t>Все пользователи Системы </a:t>
            </a:r>
            <a:r>
              <a:rPr lang="ru-RU" sz="2000" dirty="0" smtClean="0">
                <a:solidFill>
                  <a:srgbClr val="FF0000"/>
                </a:solidFill>
              </a:rPr>
              <a:t>несут ответственность за неисполнение или ненадлежащее исполнение обязательств</a:t>
            </a:r>
            <a:r>
              <a:rPr lang="ru-RU" sz="2000" dirty="0" smtClean="0"/>
              <a:t> настоящего Положения в соответствии с Указом Президента Российской Федерации №601 от 07 мая 2012 года «Об основных направлениях совершенствования системы государственного управления» (п.2, </a:t>
            </a:r>
            <a:r>
              <a:rPr lang="ru-RU" sz="2000" dirty="0" err="1" smtClean="0"/>
              <a:t>пп</a:t>
            </a:r>
            <a:r>
              <a:rPr lang="ru-RU" sz="2000" dirty="0" smtClean="0"/>
              <a:t>. «к»).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Постановление  Исполнительного комитета  Алексеевского  муниципального района  от 18.06.2015 г. № 305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1800" dirty="0" smtClean="0"/>
              <a:t>                  </a:t>
            </a:r>
            <a:r>
              <a:rPr lang="ru-RU" sz="1800" b="1" dirty="0" smtClean="0"/>
              <a:t>АДМИНИСТРАТИВНЫЙ РЕГЛАМЕНТ 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</a:t>
            </a:r>
            <a:r>
              <a:rPr lang="ru-RU" sz="2800" dirty="0" smtClean="0"/>
              <a:t>«Постановка на учет и зачисление детей в образовательные организации, реализующие основную общеобразовательную программу дошкольного образования (детские сады)» в Алексеевском муниципальном районе Республики Татарстан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49580" indent="449580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Право внеочередного устройства в </a:t>
            </a:r>
            <a:r>
              <a:rPr lang="ru-RU" sz="20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    </a:t>
            </a:r>
            <a:r>
              <a:rPr lang="ru-RU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образовательные организации </a:t>
            </a:r>
            <a:r>
              <a:rPr lang="ru-RU" sz="20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имеют</a:t>
            </a:r>
            <a:r>
              <a:rPr lang="ru-RU" sz="20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:</a:t>
            </a:r>
            <a:r>
              <a:rPr lang="ru-RU" sz="20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40060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endParaRPr lang="ru-RU" sz="2800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дети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судей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sz="2400" dirty="0" smtClean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дети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прокуроров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и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сотрудников Следственного комитета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 дети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граждан, подвергшихся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воздействию радиации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вследствие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катастрофы на </a:t>
            </a:r>
            <a:r>
              <a:rPr lang="ru-RU" sz="24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Чернобыльской АЭС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;</a:t>
            </a:r>
          </a:p>
          <a:p>
            <a:pPr marL="0" lvl="0" indent="0" algn="just">
              <a:lnSpc>
                <a:spcPct val="115000"/>
              </a:lnSpc>
              <a:buClr>
                <a:srgbClr val="B13F9A"/>
              </a:buClr>
              <a:buNone/>
              <a:tabLst>
                <a:tab pos="2992120" algn="l"/>
              </a:tabLst>
            </a:pPr>
            <a:endParaRPr lang="ru-RU" sz="2400" dirty="0" smtClean="0">
              <a:latin typeface="Times New Roman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endParaRPr lang="ru-RU" sz="33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21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cap="none" dirty="0" smtClean="0">
                <a:ln>
                  <a:noFill/>
                </a:ln>
                <a:solidFill>
                  <a:srgbClr val="FF0000"/>
                </a:solidFill>
                <a:latin typeface="Times New Roman"/>
                <a:cs typeface="+mn-cs"/>
              </a:rPr>
              <a:t>Военнослужащие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>
              <a:lnSpc>
                <a:spcPct val="115000"/>
              </a:lnSpc>
              <a:buClr>
                <a:srgbClr val="B13F9A"/>
              </a:buClr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- 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дети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погибших (пропавших без вести), умерших, ставших инвалидами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сотрудников и военнослужащих специальных сил 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 обнаружению и пресечению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деятельности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террористических организаций и групп</a:t>
            </a:r>
            <a:r>
              <a:rPr lang="ru-RU" sz="28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на территории Северо-Кавказского региона Российской Федерации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ru-RU" sz="28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</a:rPr>
              <a:t>- дети </a:t>
            </a:r>
            <a:r>
              <a:rPr lang="ru-RU" sz="2800" dirty="0">
                <a:latin typeface="Times New Roman"/>
                <a:ea typeface="Calibri"/>
              </a:rPr>
              <a:t>военнослужащих и сотрудников </a:t>
            </a:r>
            <a:r>
              <a:rPr lang="ru-RU" sz="2800" dirty="0">
                <a:solidFill>
                  <a:srgbClr val="C00000"/>
                </a:solidFill>
                <a:latin typeface="Times New Roman"/>
                <a:ea typeface="Calibri"/>
              </a:rPr>
              <a:t>органов внутренних дел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</a:rPr>
              <a:t>, государственной </a:t>
            </a:r>
            <a:r>
              <a:rPr lang="ru-RU" sz="2800" dirty="0">
                <a:solidFill>
                  <a:srgbClr val="C00000"/>
                </a:solidFill>
                <a:latin typeface="Times New Roman"/>
                <a:ea typeface="Calibri"/>
              </a:rPr>
              <a:t>противопожарной службы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</a:rPr>
              <a:t>, </a:t>
            </a:r>
            <a:r>
              <a:rPr lang="ru-RU" sz="2800" dirty="0">
                <a:solidFill>
                  <a:srgbClr val="C00000"/>
                </a:solidFill>
                <a:latin typeface="Times New Roman"/>
                <a:ea typeface="Calibri"/>
              </a:rPr>
              <a:t>уголовно-исполнительной системы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</a:rPr>
              <a:t>, непосредственно участвовавших в борьбе с терроризмом </a:t>
            </a:r>
            <a:r>
              <a:rPr lang="ru-RU" sz="2800" dirty="0">
                <a:latin typeface="Times New Roman"/>
                <a:ea typeface="Calibri"/>
              </a:rPr>
              <a:t>на территории Республики Дагестан  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</a:rPr>
              <a:t>и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погибших (пропавших без вести), умерших, ставших инвалидами 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</a:rPr>
              <a:t>в связи с выполнением служебных </a:t>
            </a:r>
            <a:r>
              <a:rPr lang="ru-RU" sz="2800" dirty="0" smtClean="0">
                <a:solidFill>
                  <a:prstClr val="black"/>
                </a:solidFill>
                <a:latin typeface="Times New Roman"/>
                <a:ea typeface="Calibri"/>
              </a:rPr>
              <a:t>обязанностей;</a:t>
            </a:r>
            <a:endParaRPr lang="ru-RU" sz="2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80951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</a:rPr>
              <a:t>Право первоочередного устройства в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Организацию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/>
                <a:ea typeface="Calibri"/>
              </a:rPr>
              <a:t>имеют: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>
              <a:lnSpc>
                <a:spcPct val="115000"/>
              </a:lnSpc>
              <a:buClr>
                <a:srgbClr val="B13F9A"/>
              </a:buClr>
              <a:tabLst>
                <a:tab pos="2992120" algn="l"/>
              </a:tabLst>
            </a:pP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дети-инвалиды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и дети, один из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родителей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которых является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инвалидом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ru-RU" sz="2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Clr>
                <a:srgbClr val="B13F9A"/>
              </a:buClr>
              <a:tabLst>
                <a:tab pos="2992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дети из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многодетных семей</a:t>
            </a:r>
            <a:r>
              <a:rPr lang="ru-RU" sz="2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;</a:t>
            </a:r>
          </a:p>
          <a:p>
            <a:pPr lvl="0" algn="just">
              <a:lnSpc>
                <a:spcPct val="115000"/>
              </a:lnSpc>
              <a:buClr>
                <a:srgbClr val="B13F9A"/>
              </a:buClr>
              <a:tabLst>
                <a:tab pos="2992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</a:t>
            </a:r>
            <a:r>
              <a:rPr lang="ru-RU" sz="2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ети </a:t>
            </a:r>
            <a:r>
              <a:rPr lang="ru-RU" sz="24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военнослужащих;</a:t>
            </a:r>
          </a:p>
          <a:p>
            <a:pPr lvl="0" algn="just">
              <a:lnSpc>
                <a:spcPct val="115000"/>
              </a:lnSpc>
              <a:buClr>
                <a:srgbClr val="B13F9A"/>
              </a:buClr>
              <a:tabLst>
                <a:tab pos="2992120" algn="l"/>
              </a:tabLst>
            </a:pPr>
            <a:r>
              <a:rPr lang="ru-RU" sz="2100" dirty="0">
                <a:solidFill>
                  <a:prstClr val="black"/>
                </a:solidFill>
                <a:latin typeface="Times New Roman"/>
                <a:ea typeface="Calibri"/>
              </a:rPr>
              <a:t>дети сотрудников, имеющих специальные звания и проходящих службу в учреждениях и </a:t>
            </a:r>
            <a:r>
              <a:rPr lang="ru-RU" sz="2100" dirty="0">
                <a:solidFill>
                  <a:srgbClr val="FF0000"/>
                </a:solidFill>
                <a:latin typeface="Times New Roman"/>
                <a:ea typeface="Calibri"/>
              </a:rPr>
              <a:t>органах уголовно-исполнительной системы</a:t>
            </a:r>
            <a:r>
              <a:rPr lang="ru-RU" sz="2100" dirty="0">
                <a:solidFill>
                  <a:prstClr val="black"/>
                </a:solidFill>
                <a:latin typeface="Times New Roman"/>
                <a:ea typeface="Calibri"/>
              </a:rPr>
              <a:t>; </a:t>
            </a:r>
          </a:p>
          <a:p>
            <a:pPr lvl="0" algn="just">
              <a:lnSpc>
                <a:spcPct val="115000"/>
              </a:lnSpc>
              <a:buClr>
                <a:srgbClr val="B13F9A"/>
              </a:buClr>
              <a:tabLst>
                <a:tab pos="2992120" algn="l"/>
              </a:tabLst>
            </a:pPr>
            <a:r>
              <a:rPr lang="ru-RU" sz="2100" dirty="0">
                <a:solidFill>
                  <a:prstClr val="black"/>
                </a:solidFill>
                <a:latin typeface="Times New Roman"/>
                <a:ea typeface="Calibri"/>
              </a:rPr>
              <a:t>д</a:t>
            </a:r>
            <a:r>
              <a:rPr lang="ru-RU" sz="2100" dirty="0" smtClean="0">
                <a:solidFill>
                  <a:prstClr val="black"/>
                </a:solidFill>
                <a:latin typeface="Times New Roman"/>
                <a:ea typeface="Calibri"/>
              </a:rPr>
              <a:t>ети сотрудников федеральной </a:t>
            </a:r>
            <a:r>
              <a:rPr lang="ru-RU" sz="2100" dirty="0">
                <a:solidFill>
                  <a:srgbClr val="FF0000"/>
                </a:solidFill>
                <a:latin typeface="Times New Roman"/>
                <a:ea typeface="Calibri"/>
              </a:rPr>
              <a:t>противопожарной службе</a:t>
            </a:r>
            <a:r>
              <a:rPr lang="ru-RU" sz="2100" dirty="0">
                <a:solidFill>
                  <a:prstClr val="black"/>
                </a:solidFill>
                <a:latin typeface="Times New Roman"/>
                <a:ea typeface="Calibri"/>
              </a:rPr>
              <a:t> Государственной противопожарной службы;</a:t>
            </a:r>
          </a:p>
          <a:p>
            <a:pPr lvl="0" algn="just">
              <a:lnSpc>
                <a:spcPct val="115000"/>
              </a:lnSpc>
              <a:buClr>
                <a:srgbClr val="B13F9A"/>
              </a:buClr>
              <a:tabLst>
                <a:tab pos="2992120" algn="l"/>
              </a:tabLst>
            </a:pPr>
            <a:r>
              <a:rPr lang="ru-RU" sz="2100" dirty="0">
                <a:solidFill>
                  <a:prstClr val="black"/>
                </a:solidFill>
                <a:latin typeface="Times New Roman"/>
                <a:ea typeface="Calibri"/>
              </a:rPr>
              <a:t>д</a:t>
            </a:r>
            <a:r>
              <a:rPr lang="ru-RU" sz="2100" dirty="0" smtClean="0">
                <a:solidFill>
                  <a:prstClr val="black"/>
                </a:solidFill>
                <a:latin typeface="Times New Roman"/>
                <a:ea typeface="Calibri"/>
              </a:rPr>
              <a:t>ети сотрудников органов </a:t>
            </a:r>
            <a:r>
              <a:rPr lang="ru-RU" sz="2100" dirty="0">
                <a:solidFill>
                  <a:prstClr val="black"/>
                </a:solidFill>
                <a:latin typeface="Times New Roman"/>
                <a:ea typeface="Calibri"/>
              </a:rPr>
              <a:t>по контролю за оборотом наркотических средств и психотропных веществ, </a:t>
            </a:r>
            <a:r>
              <a:rPr lang="ru-RU" sz="2100" dirty="0">
                <a:solidFill>
                  <a:srgbClr val="FF0000"/>
                </a:solidFill>
                <a:latin typeface="Times New Roman"/>
                <a:ea typeface="Calibri"/>
              </a:rPr>
              <a:t>таможенных </a:t>
            </a:r>
            <a:r>
              <a:rPr lang="ru-RU" sz="2100" dirty="0" smtClean="0">
                <a:solidFill>
                  <a:srgbClr val="FF0000"/>
                </a:solidFill>
                <a:latin typeface="Times New Roman"/>
                <a:ea typeface="Calibri"/>
              </a:rPr>
              <a:t>органов </a:t>
            </a:r>
            <a:r>
              <a:rPr lang="ru-RU" sz="2100" dirty="0">
                <a:solidFill>
                  <a:prstClr val="black"/>
                </a:solidFill>
                <a:latin typeface="Times New Roman"/>
                <a:ea typeface="Calibri"/>
              </a:rPr>
              <a:t>Российской Федерации, в том числе погибших (умерших) вследствие увечья или иного повреждения здоровья, полученных в связи с выполнением служебных обязанностей;</a:t>
            </a:r>
          </a:p>
          <a:p>
            <a:pPr lvl="0" algn="just">
              <a:lnSpc>
                <a:spcPct val="115000"/>
              </a:lnSpc>
              <a:buClr>
                <a:srgbClr val="B13F9A"/>
              </a:buClr>
              <a:tabLst>
                <a:tab pos="2992120" algn="l"/>
              </a:tabLst>
            </a:pPr>
            <a:endParaRPr lang="ru-RU" sz="2400" dirty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5944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Сотрудник полиции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7239000" cy="475492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r>
              <a:rPr lang="ru-RU" sz="2800" dirty="0" smtClean="0">
                <a:latin typeface="Times New Roman"/>
                <a:ea typeface="Calibri"/>
              </a:rPr>
              <a:t>дети </a:t>
            </a:r>
            <a:r>
              <a:rPr lang="ru-RU" sz="2800" dirty="0">
                <a:latin typeface="Times New Roman"/>
                <a:ea typeface="Calibri"/>
              </a:rPr>
              <a:t>сотрудника полиции, в том числе дети сотрудника полиции,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погибшего (умершего) </a:t>
            </a:r>
            <a:r>
              <a:rPr lang="ru-RU" sz="2800" dirty="0">
                <a:latin typeface="Times New Roman"/>
                <a:ea typeface="Calibri"/>
              </a:rPr>
              <a:t>вследствие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 увечья</a:t>
            </a:r>
            <a:r>
              <a:rPr lang="ru-RU" sz="2800" dirty="0">
                <a:latin typeface="Times New Roman"/>
                <a:ea typeface="Calibri"/>
              </a:rPr>
              <a:t> или иного повреждения здоровья, полученных в связи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с выполнением служебных обязанностей</a:t>
            </a:r>
            <a:r>
              <a:rPr lang="ru-RU" sz="2800" dirty="0">
                <a:latin typeface="Times New Roman"/>
                <a:ea typeface="Calibri"/>
              </a:rPr>
              <a:t>; </a:t>
            </a:r>
            <a:endParaRPr lang="ru-RU" sz="2800" dirty="0" smtClean="0">
              <a:latin typeface="Times New Roman"/>
              <a:ea typeface="Calibri"/>
            </a:endParaRPr>
          </a:p>
          <a:p>
            <a:r>
              <a:rPr lang="ru-RU" sz="2800" dirty="0" smtClean="0">
                <a:latin typeface="Times New Roman"/>
                <a:ea typeface="Calibri"/>
              </a:rPr>
              <a:t>дети </a:t>
            </a:r>
            <a:r>
              <a:rPr lang="ru-RU" sz="2800" dirty="0">
                <a:latin typeface="Times New Roman"/>
                <a:ea typeface="Calibri"/>
              </a:rPr>
              <a:t>сотрудника полиции,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умершего вследствие заболевания</a:t>
            </a:r>
            <a:r>
              <a:rPr lang="ru-RU" sz="2800" dirty="0">
                <a:latin typeface="Times New Roman"/>
                <a:ea typeface="Calibri"/>
              </a:rPr>
              <a:t>, полученного в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период прохождения службы в полиции</a:t>
            </a:r>
            <a:r>
              <a:rPr lang="ru-RU" sz="2800" dirty="0">
                <a:latin typeface="Times New Roman"/>
                <a:ea typeface="Calibri"/>
              </a:rPr>
              <a:t>; </a:t>
            </a:r>
            <a:endParaRPr lang="ru-RU" sz="2800" dirty="0" smtClean="0">
              <a:latin typeface="Times New Roman"/>
              <a:ea typeface="Calibri"/>
            </a:endParaRPr>
          </a:p>
          <a:p>
            <a:r>
              <a:rPr lang="ru-RU" sz="2800" dirty="0" smtClean="0">
                <a:latin typeface="Times New Roman"/>
                <a:ea typeface="Calibri"/>
              </a:rPr>
              <a:t>дети </a:t>
            </a:r>
            <a:r>
              <a:rPr lang="ru-RU" sz="2800" dirty="0">
                <a:latin typeface="Times New Roman"/>
                <a:ea typeface="Calibri"/>
              </a:rPr>
              <a:t>гражданина Российской Федерации, уволенного со службы в полиции вследствие увечья или иного повреждения здоровья, полученных в связи с выполнением служебных обязанностей и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исключивших возможность дальнейшего прохождения службы в полиции</a:t>
            </a:r>
            <a:r>
              <a:rPr lang="ru-RU" sz="2800" dirty="0">
                <a:latin typeface="Times New Roman"/>
                <a:ea typeface="Calibri"/>
              </a:rPr>
              <a:t>;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9770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Сотрудник полиции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дети гражданина Российской Федерации,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умершего в течение одного года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после увольнения со службы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в полиции вследствие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увечья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или иного повреждения здоровья, полученных в связи с выполнением служебных обязанностей, либо вследствие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заболевания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полученного в период прохождения службы в полиции, исключивших возможность дальнейшего прохождения службы в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полиции;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92120" algn="l"/>
              </a:tabLs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дети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находящиеся (находившиеся)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на иждивении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сотрудника полиции, гражданина Российской Федерации;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456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>
            <a:normAutofit/>
          </a:bodyPr>
          <a:lstStyle/>
          <a:p>
            <a:endParaRPr lang="ru-RU" sz="2800" dirty="0">
              <a:latin typeface="Times New Roman"/>
              <a:ea typeface="Times New Roman"/>
            </a:endParaRPr>
          </a:p>
          <a:p>
            <a:pPr lvl="0" algn="just">
              <a:lnSpc>
                <a:spcPct val="115000"/>
              </a:lnSpc>
              <a:buClr>
                <a:srgbClr val="B13F9A"/>
              </a:buClr>
              <a:tabLst>
                <a:tab pos="2992120" algn="l"/>
              </a:tabLst>
            </a:pPr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дети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сотрудников организации, создавшей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за свой счет дополнительные дошкольные места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на территории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Алексеевского муниципального района Республики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Татарстан; </a:t>
            </a:r>
            <a:endParaRPr lang="ru-RU" sz="2400" dirty="0">
              <a:latin typeface="Times New Roman"/>
              <a:ea typeface="Times New Roman"/>
            </a:endParaRPr>
          </a:p>
          <a:p>
            <a:r>
              <a:rPr lang="ru-RU" sz="2400" dirty="0" smtClean="0">
                <a:latin typeface="Times New Roman"/>
                <a:ea typeface="Times New Roman"/>
              </a:rPr>
              <a:t>в случае </a:t>
            </a:r>
            <a:r>
              <a:rPr lang="ru-RU" sz="2400" dirty="0">
                <a:latin typeface="Times New Roman"/>
                <a:ea typeface="Times New Roman"/>
              </a:rPr>
              <a:t>направления в Организацию одного из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детей – близнецов</a:t>
            </a:r>
            <a:r>
              <a:rPr lang="ru-RU" sz="2400" dirty="0">
                <a:latin typeface="Times New Roman"/>
                <a:ea typeface="Times New Roman"/>
              </a:rPr>
              <a:t>, второй (и последующий) из них направляются в данную Организацию во внеочередном </a:t>
            </a:r>
            <a:r>
              <a:rPr lang="ru-RU" sz="2400" dirty="0" smtClean="0">
                <a:latin typeface="Times New Roman"/>
                <a:ea typeface="Times New Roman"/>
              </a:rPr>
              <a:t>порядке.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758746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Нарушения административного регламента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комплектование детей в детские сады проводились  с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нарушением порядка очередности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руководители дошкольных учреждений в детский сад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зачисляли дети без протокола направлений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через автоматизированную информационную систему «Электронный детский сад» (далее - АИС);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допускалась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передача персонального пароля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работы в АИС руководителями дошкольных образовательных учреждений другим пользователям, не имеющим на то право;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зачисление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детей сотрудников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проводились вне очереди без протоколов направлений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286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своевременно </a:t>
            </a:r>
            <a:r>
              <a:rPr lang="ru-RU" dirty="0" smtClean="0">
                <a:solidFill>
                  <a:srgbClr val="FF0000"/>
                </a:solidFill>
              </a:rPr>
              <a:t>не заключались договора </a:t>
            </a:r>
            <a:r>
              <a:rPr lang="ru-RU" dirty="0" smtClean="0"/>
              <a:t>между родителями воспитанников и детским садом;</a:t>
            </a:r>
          </a:p>
          <a:p>
            <a:r>
              <a:rPr lang="ru-RU" dirty="0" smtClean="0"/>
              <a:t> выявлено </a:t>
            </a:r>
            <a:r>
              <a:rPr lang="ru-RU" dirty="0" smtClean="0">
                <a:solidFill>
                  <a:srgbClr val="FF0000"/>
                </a:solidFill>
              </a:rPr>
              <a:t>удержание мест в ДОУ </a:t>
            </a:r>
            <a:r>
              <a:rPr lang="ru-RU" dirty="0" smtClean="0"/>
              <a:t>за детьми ( вкладка на сайте «Вакантные места для приема»  указать перед основным комплектованием: сколько групп, количество мест в группе, сколько </a:t>
            </a:r>
            <a:r>
              <a:rPr lang="ru-RU" dirty="0">
                <a:solidFill>
                  <a:prstClr val="black"/>
                </a:solidFill>
              </a:rPr>
              <a:t>осталось </a:t>
            </a:r>
            <a:r>
              <a:rPr lang="ru-RU" dirty="0" smtClean="0"/>
              <a:t>свободных мест)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Время работы в АИС «Электронный детский сад «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/>
              <a:t>В связи с ежедневной передачей данных в федеральную очередность просим Вас прекращать работы в АИС "Электронный детский сад" с </a:t>
            </a:r>
            <a:r>
              <a:rPr lang="ru-RU" dirty="0" smtClean="0">
                <a:solidFill>
                  <a:srgbClr val="FF0000"/>
                </a:solidFill>
              </a:rPr>
              <a:t>20.00 вечера до 7.00 утра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273</TotalTime>
  <Words>893</Words>
  <Application>Microsoft Office PowerPoint</Application>
  <PresentationFormat>Экран (4:3)</PresentationFormat>
  <Paragraphs>78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Работа в Автоматизированной информационной системе «Электронный детский сад»</vt:lpstr>
      <vt:lpstr>Письмо МО и Н РТ от 18.03.2013 N 3323/13</vt:lpstr>
      <vt:lpstr>Пользователь</vt:lpstr>
      <vt:lpstr>Пользователями Системы являются:</vt:lpstr>
      <vt:lpstr>В Системе предусмотрены следующие роли:</vt:lpstr>
      <vt:lpstr>Администратор системы </vt:lpstr>
      <vt:lpstr>Права для  ДОСТУПА ПОЛЬЗОВАТЕЛЯМ СИСТЕМЫ </vt:lpstr>
      <vt:lpstr>ОТВЕТСТВЕННОСТЬ </vt:lpstr>
      <vt:lpstr>Постановление  Исполнительного комитета  Алексеевского  муниципального района  от 18.06.2015 г. № 305 </vt:lpstr>
      <vt:lpstr>Право внеочередного устройства в       образовательные организации имеют: </vt:lpstr>
      <vt:lpstr>Военнослужащие</vt:lpstr>
      <vt:lpstr>Право первоочередного устройства в Организацию имеют:</vt:lpstr>
      <vt:lpstr>Сотрудник полиции</vt:lpstr>
      <vt:lpstr>Сотрудник полиции</vt:lpstr>
      <vt:lpstr>Слайд 15</vt:lpstr>
      <vt:lpstr>Нарушения административного регламента </vt:lpstr>
      <vt:lpstr>Слайд 17</vt:lpstr>
      <vt:lpstr>Время работы в АИС «Электронный детский сад «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в АСИ «Электронный детский сад»</dc:title>
  <dc:creator>Admin</dc:creator>
  <cp:lastModifiedBy>Admin</cp:lastModifiedBy>
  <cp:revision>28</cp:revision>
  <dcterms:created xsi:type="dcterms:W3CDTF">2016-01-29T15:33:08Z</dcterms:created>
  <dcterms:modified xsi:type="dcterms:W3CDTF">2018-10-25T14:00:30Z</dcterms:modified>
</cp:coreProperties>
</file>